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921500" cy="9423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8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1AA"/>
    <a:srgbClr val="B80047"/>
    <a:srgbClr val="000000"/>
    <a:srgbClr val="55286E"/>
    <a:srgbClr val="FFFFFF"/>
    <a:srgbClr val="0E3B6E"/>
    <a:srgbClr val="005187"/>
    <a:srgbClr val="004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00"/>
  </p:normalViewPr>
  <p:slideViewPr>
    <p:cSldViewPr>
      <p:cViewPr varScale="1">
        <p:scale>
          <a:sx n="96" d="100"/>
          <a:sy n="96" d="100"/>
        </p:scale>
        <p:origin x="120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118" y="-90"/>
      </p:cViewPr>
      <p:guideLst>
        <p:guide orient="horz" pos="2968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3400" y="446088"/>
            <a:ext cx="5867400" cy="414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3400" y="114300"/>
            <a:ext cx="2998788" cy="1460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33400" y="8951913"/>
            <a:ext cx="6019800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613525" y="8951913"/>
            <a:ext cx="228600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827587" y="2786063"/>
            <a:ext cx="3808413" cy="1222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826001" y="6527800"/>
            <a:ext cx="3808412" cy="1222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526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3400" y="447675"/>
            <a:ext cx="5867400" cy="412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31813" y="114300"/>
            <a:ext cx="2998787" cy="1476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33400" y="933450"/>
            <a:ext cx="4711700" cy="3533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3400" y="4648200"/>
            <a:ext cx="4724400" cy="3844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 om het opmaakprofiel van de modeltekst te bewerken</a:t>
            </a:r>
          </a:p>
          <a:p>
            <a:pPr lvl="1"/>
            <a:r>
              <a:rPr lang="en-US" noProof="0" smtClean="0"/>
              <a:t>Tweede niveau</a:t>
            </a:r>
          </a:p>
          <a:p>
            <a:pPr lvl="2"/>
            <a:r>
              <a:rPr lang="en-US" noProof="0" smtClean="0"/>
              <a:t>Derde niveau</a:t>
            </a:r>
          </a:p>
          <a:p>
            <a:pPr lvl="3"/>
            <a:r>
              <a:rPr lang="en-US" noProof="0" smtClean="0"/>
              <a:t>Vierde niveau</a:t>
            </a:r>
          </a:p>
          <a:p>
            <a:pPr lvl="4"/>
            <a:r>
              <a:rPr lang="en-US" noProof="0" smtClean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1813" y="8951913"/>
            <a:ext cx="6097587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615113" y="8951913"/>
            <a:ext cx="230187" cy="4714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827587" y="2786063"/>
            <a:ext cx="3808413" cy="1222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826001" y="6527800"/>
            <a:ext cx="3808412" cy="1222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8005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4572000" y="0"/>
            <a:ext cx="4572000" cy="6858000"/>
          </a:xfrm>
          <a:prstGeom prst="rect">
            <a:avLst/>
          </a:prstGeom>
          <a:solidFill>
            <a:srgbClr val="004228"/>
          </a:solidFill>
          <a:ln>
            <a:noFill/>
          </a:ln>
          <a:effectLst/>
          <a:ex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600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4933950" y="2474913"/>
            <a:ext cx="3598863" cy="9429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eaLnBrk="0" hangingPunct="0">
              <a:defRPr/>
            </a:pPr>
            <a:endParaRPr lang="nl-NL" sz="2600">
              <a:solidFill>
                <a:schemeClr val="bg1"/>
              </a:solidFill>
            </a:endParaRPr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4932363" y="5386388"/>
            <a:ext cx="3887787" cy="2873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100" dirty="0">
                <a:solidFill>
                  <a:schemeClr val="bg1"/>
                </a:solidFill>
              </a:rPr>
              <a:t>Koninklijke Landmacht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4932363" y="5746750"/>
            <a:ext cx="3886200" cy="201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4932363" y="5949950"/>
            <a:ext cx="3886200" cy="2016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4932363" y="6164263"/>
            <a:ext cx="3886200" cy="142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4933950" y="1700213"/>
            <a:ext cx="3598863" cy="889000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nl-NL" noProof="0" dirty="0" smtClean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4933950" y="2781300"/>
            <a:ext cx="3598863" cy="2447925"/>
          </a:xfrm>
        </p:spPr>
        <p:txBody>
          <a:bodyPr lIns="91440" tIns="45720" rIns="91440" bIns="4572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nl-NL" noProof="0" smtClean="0"/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4935538" y="6469063"/>
            <a:ext cx="1663700" cy="365125"/>
          </a:xfrm>
        </p:spPr>
        <p:txBody>
          <a:bodyPr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41054F8-FBD4-42F6-BF6A-A58BB8CBC45E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32C91-E9E3-4224-BBB3-D6578776AF3E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488" y="1265238"/>
            <a:ext cx="1943100" cy="4754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65238"/>
            <a:ext cx="5678488" cy="4754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F8E1-A2E8-4961-B4A2-F014D9CC6A95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83F28-1ECE-45F8-8503-8DCAA38E635A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73238"/>
            <a:ext cx="381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B173-C839-46E2-B359-2519204723B8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600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8DED-70D2-484B-A04D-3C9401595804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2B0CE-C6C7-436D-8CEF-0A1751D12FDE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3116A-2F65-4FA2-9EC4-D06607E58C0B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3008313" cy="3103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EA74E-A4C5-4BBE-80EC-AA99846FCB01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24743"/>
            <a:ext cx="5486400" cy="36028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9CDA0-5ECA-4F61-944A-2C4EEC3C44F5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9144000" cy="539750"/>
          </a:xfrm>
          <a:prstGeom prst="rect">
            <a:avLst/>
          </a:prstGeom>
          <a:solidFill>
            <a:srgbClr val="004228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endParaRPr lang="nl-NL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609600" y="1773238"/>
            <a:ext cx="7772400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Klik om het opmaakprofiel van de modeltekst te bewerken</a:t>
            </a:r>
          </a:p>
          <a:p>
            <a:pPr lvl="1"/>
            <a:r>
              <a:rPr lang="en-US" smtClean="0"/>
              <a:t> </a:t>
            </a:r>
          </a:p>
          <a:p>
            <a:pPr lvl="2"/>
            <a:r>
              <a:rPr lang="en-US" smtClean="0"/>
              <a:t> </a:t>
            </a:r>
          </a:p>
          <a:p>
            <a:pPr lvl="3"/>
            <a:r>
              <a:rPr lang="en-US" smtClean="0"/>
              <a:t> </a:t>
            </a:r>
          </a:p>
          <a:p>
            <a:pPr lvl="4"/>
            <a:r>
              <a:rPr lang="en-US" smtClean="0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solidFill>
            <a:srgbClr val="004228"/>
          </a:solidFill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endParaRPr lang="nl-NL" sz="18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265238"/>
            <a:ext cx="777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 smtClean="0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4500563" y="6308725"/>
            <a:ext cx="4164012" cy="28733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r>
              <a:rPr lang="nl-NL" sz="1100" dirty="0">
                <a:solidFill>
                  <a:schemeClr val="bg1"/>
                </a:solidFill>
                <a:cs typeface="Arial" charset="0"/>
              </a:rPr>
              <a:t>Koninklijke Landmacht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387350" y="6362700"/>
            <a:ext cx="712788" cy="363538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000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‹#›</a:t>
            </a:fld>
            <a:endParaRPr lang="nl-NL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09" name="TitelSlide2"/>
          <p:cNvSpPr txBox="1">
            <a:spLocks noChangeArrowheads="1"/>
          </p:cNvSpPr>
          <p:nvPr/>
        </p:nvSpPr>
        <p:spPr bwMode="auto">
          <a:xfrm>
            <a:off x="4500563" y="6524625"/>
            <a:ext cx="2735262" cy="217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000" tIns="46800" rIns="90000" bIns="46800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100" dirty="0">
                <a:solidFill>
                  <a:schemeClr val="bg1"/>
                </a:solidFill>
              </a:rPr>
              <a:t>Invulinstructie Persoonlijke Appellijst</a:t>
            </a:r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335463" y="0"/>
            <a:ext cx="439737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7227888" y="6469063"/>
            <a:ext cx="1665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6D8C42F-7154-4953-B071-224E4D212AE9}" type="datetime4">
              <a:rPr lang="nl-NL"/>
              <a:pPr>
                <a:defRPr/>
              </a:pPr>
              <a:t>28 februari 2022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374650" indent="-184150" algn="l" rtl="0" eaLnBrk="1" fontAlgn="base" hangingPunct="1">
        <a:spcBef>
          <a:spcPct val="5000"/>
        </a:spcBef>
        <a:spcAft>
          <a:spcPct val="0"/>
        </a:spcAft>
        <a:buChar char="•"/>
        <a:defRPr sz="2200">
          <a:solidFill>
            <a:srgbClr val="000000"/>
          </a:solidFill>
          <a:latin typeface="+mn-lt"/>
        </a:defRPr>
      </a:lvl2pPr>
      <a:lvl3pPr marL="6223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200">
          <a:solidFill>
            <a:srgbClr val="000000"/>
          </a:solidFill>
          <a:latin typeface="+mn-lt"/>
        </a:defRPr>
      </a:lvl3pPr>
      <a:lvl4pPr marL="1166813" indent="-1778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200">
          <a:solidFill>
            <a:srgbClr val="000000"/>
          </a:solidFill>
          <a:latin typeface="+mn-lt"/>
        </a:defRPr>
      </a:lvl4pPr>
      <a:lvl5pPr marL="13462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5pPr>
      <a:lvl6pPr marL="18034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6pPr>
      <a:lvl7pPr marL="22606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7178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1750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Titel"/>
          <p:cNvSpPr>
            <a:spLocks noGrp="1" noChangeArrowheads="1"/>
          </p:cNvSpPr>
          <p:nvPr>
            <p:ph type="title"/>
          </p:nvPr>
        </p:nvSpPr>
        <p:spPr>
          <a:xfrm>
            <a:off x="5076056" y="2348880"/>
            <a:ext cx="3598863" cy="492125"/>
          </a:xfrm>
        </p:spPr>
        <p:txBody>
          <a:bodyPr/>
          <a:lstStyle/>
          <a:p>
            <a:pPr eaLnBrk="1" hangingPunct="1"/>
            <a:r>
              <a:rPr lang="nl-NL" dirty="0" smtClean="0">
                <a:solidFill>
                  <a:srgbClr val="E17000"/>
                </a:solidFill>
              </a:rPr>
              <a:t>Invulinstructie Persoonlijke Appellijst</a:t>
            </a:r>
          </a:p>
        </p:txBody>
      </p:sp>
      <p:sp>
        <p:nvSpPr>
          <p:cNvPr id="4099" name="shpTekst"/>
          <p:cNvSpPr>
            <a:spLocks noGrp="1" noChangeArrowheads="1"/>
          </p:cNvSpPr>
          <p:nvPr>
            <p:ph type="body" idx="1"/>
          </p:nvPr>
        </p:nvSpPr>
        <p:spPr>
          <a:xfrm>
            <a:off x="5076056" y="3212977"/>
            <a:ext cx="3598863" cy="1008112"/>
          </a:xfrm>
        </p:spPr>
        <p:txBody>
          <a:bodyPr/>
          <a:lstStyle/>
          <a:p>
            <a:pPr eaLnBrk="1" hangingPunct="1"/>
            <a:r>
              <a:rPr lang="nl-NL" dirty="0" smtClean="0">
                <a:solidFill>
                  <a:srgbClr val="E17000"/>
                </a:solidFill>
              </a:rPr>
              <a:t>Hoe vul ik mijn PAL in</a:t>
            </a:r>
          </a:p>
        </p:txBody>
      </p:sp>
      <p:sp>
        <p:nvSpPr>
          <p:cNvPr id="4100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C4926D-726B-4BFE-BCAD-61A89A579889}" type="datetime4">
              <a:rPr lang="nl-NL" smtClean="0"/>
              <a:pPr/>
              <a:t>28 februari 2022</a:t>
            </a:fld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3212976"/>
            <a:ext cx="8300669" cy="5040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Invullen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ijd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opkomst</a:t>
            </a:r>
            <a:r>
              <a:rPr lang="en-US" dirty="0" smtClean="0"/>
              <a:t> </a:t>
            </a:r>
            <a:r>
              <a:rPr lang="en-US" dirty="0" err="1" smtClean="0"/>
              <a:t>reden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060848"/>
            <a:ext cx="792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Hier</a:t>
            </a:r>
            <a:r>
              <a:rPr lang="en-US" sz="1600" dirty="0" smtClean="0"/>
              <a:t> </a:t>
            </a:r>
            <a:r>
              <a:rPr lang="en-US" sz="1600" dirty="0" err="1" smtClean="0"/>
              <a:t>vul</a:t>
            </a:r>
            <a:r>
              <a:rPr lang="en-US" sz="1600" dirty="0" smtClean="0"/>
              <a:t> je de </a:t>
            </a:r>
            <a:r>
              <a:rPr lang="en-US" sz="1600" dirty="0" err="1" smtClean="0"/>
              <a:t>opkomsttijden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</a:t>
            </a:r>
            <a:r>
              <a:rPr lang="en-US" sz="1600" dirty="0" err="1" smtClean="0"/>
              <a:t>reden</a:t>
            </a:r>
            <a:r>
              <a:rPr lang="en-US" sz="1600" dirty="0" smtClean="0"/>
              <a:t> in</a:t>
            </a:r>
            <a:endParaRPr lang="nl-NL" sz="16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95536" y="3501008"/>
            <a:ext cx="628377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800" b="1" dirty="0" smtClean="0">
                <a:solidFill>
                  <a:srgbClr val="0000CC"/>
                </a:solidFill>
                <a:latin typeface="+mj-lt"/>
              </a:rPr>
              <a:t>031930</a:t>
            </a:r>
            <a:endParaRPr lang="nl-NL" altLang="nl-NL" sz="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1691680" y="3501008"/>
            <a:ext cx="628377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800" b="1" dirty="0" smtClean="0">
                <a:solidFill>
                  <a:srgbClr val="0000CC"/>
                </a:solidFill>
                <a:latin typeface="+mj-lt"/>
              </a:rPr>
              <a:t>032230</a:t>
            </a:r>
            <a:endParaRPr lang="nl-NL" altLang="nl-NL" sz="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131840" y="3573016"/>
            <a:ext cx="1152128" cy="1077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" dirty="0" smtClean="0">
                <a:solidFill>
                  <a:schemeClr val="bg1"/>
                </a:solidFill>
              </a:rPr>
              <a:t>.</a:t>
            </a:r>
            <a:endParaRPr lang="nl-NL" sz="100" dirty="0">
              <a:solidFill>
                <a:schemeClr val="bg1"/>
              </a:solidFill>
            </a:endParaRP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3059832" y="3501008"/>
            <a:ext cx="1320874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800" b="1" dirty="0" err="1" smtClean="0">
                <a:solidFill>
                  <a:srgbClr val="0000CC"/>
                </a:solidFill>
                <a:latin typeface="+mj-lt"/>
              </a:rPr>
              <a:t>Basisgereedstelling</a:t>
            </a:r>
            <a:endParaRPr lang="nl-NL" altLang="nl-NL" sz="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4283968" y="3501008"/>
            <a:ext cx="1348126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800" b="1" dirty="0" err="1" smtClean="0">
                <a:solidFill>
                  <a:srgbClr val="0000CC"/>
                </a:solidFill>
                <a:latin typeface="+mj-lt"/>
              </a:rPr>
              <a:t>Invullen</a:t>
            </a:r>
            <a:r>
              <a:rPr lang="en-US" altLang="nl-NL" sz="800" b="1" dirty="0" smtClean="0">
                <a:solidFill>
                  <a:srgbClr val="0000CC"/>
                </a:solidFill>
                <a:latin typeface="+mj-lt"/>
              </a:rPr>
              <a:t> </a:t>
            </a:r>
            <a:r>
              <a:rPr lang="en-US" altLang="nl-NL" sz="800" b="1" dirty="0" err="1" smtClean="0">
                <a:solidFill>
                  <a:srgbClr val="0000CC"/>
                </a:solidFill>
                <a:latin typeface="+mj-lt"/>
              </a:rPr>
              <a:t>Rozelijsten</a:t>
            </a:r>
            <a:endParaRPr lang="nl-NL" altLang="nl-NL" sz="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6156176" y="3501008"/>
            <a:ext cx="500137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800" b="1" dirty="0" err="1" smtClean="0">
                <a:solidFill>
                  <a:srgbClr val="0000CC"/>
                </a:solidFill>
                <a:latin typeface="+mj-lt"/>
              </a:rPr>
              <a:t>Thuis</a:t>
            </a:r>
            <a:endParaRPr lang="nl-NL" altLang="nl-NL" sz="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7956376" y="3572954"/>
            <a:ext cx="285335" cy="216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800" b="1" dirty="0" smtClean="0">
                <a:solidFill>
                  <a:srgbClr val="0000CC"/>
                </a:solidFill>
                <a:latin typeface="+mj-lt"/>
              </a:rPr>
              <a:t>--</a:t>
            </a:r>
            <a:endParaRPr lang="nl-NL" altLang="nl-NL" sz="8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933056"/>
            <a:ext cx="1800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rgbClr val="0070C0"/>
                </a:solidFill>
              </a:rPr>
              <a:t>Hier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alleen</a:t>
            </a:r>
            <a:r>
              <a:rPr lang="en-US" sz="800" b="1" dirty="0" smtClean="0">
                <a:solidFill>
                  <a:srgbClr val="0070C0"/>
                </a:solidFill>
              </a:rPr>
              <a:t> de dag </a:t>
            </a:r>
            <a:r>
              <a:rPr lang="en-US" sz="800" b="1" dirty="0" err="1" smtClean="0">
                <a:solidFill>
                  <a:srgbClr val="0070C0"/>
                </a:solidFill>
              </a:rPr>
              <a:t>en</a:t>
            </a:r>
            <a:r>
              <a:rPr lang="en-US" sz="800" b="1" dirty="0" smtClean="0">
                <a:solidFill>
                  <a:srgbClr val="0070C0"/>
                </a:solidFill>
              </a:rPr>
              <a:t> het </a:t>
            </a:r>
            <a:r>
              <a:rPr lang="en-US" sz="800" b="1" dirty="0" err="1" smtClean="0">
                <a:solidFill>
                  <a:srgbClr val="0070C0"/>
                </a:solidFill>
              </a:rPr>
              <a:t>tijdstip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invullen</a:t>
            </a:r>
            <a:endParaRPr lang="en-US" sz="800" b="1" dirty="0" smtClean="0">
              <a:solidFill>
                <a:srgbClr val="0070C0"/>
              </a:solidFill>
            </a:endParaRPr>
          </a:p>
          <a:p>
            <a:r>
              <a:rPr lang="en-US" sz="800" b="1" dirty="0" err="1" smtClean="0">
                <a:solidFill>
                  <a:srgbClr val="0070C0"/>
                </a:solidFill>
              </a:rPr>
              <a:t>Dduumm</a:t>
            </a:r>
            <a:endParaRPr lang="en-US" sz="800" b="1" dirty="0" smtClean="0">
              <a:solidFill>
                <a:srgbClr val="0070C0"/>
              </a:solidFill>
            </a:endParaRPr>
          </a:p>
          <a:p>
            <a:endParaRPr lang="en-US" sz="800" b="1" dirty="0">
              <a:solidFill>
                <a:srgbClr val="0070C0"/>
              </a:solidFill>
            </a:endParaRPr>
          </a:p>
          <a:p>
            <a:r>
              <a:rPr lang="en-US" sz="800" b="1" dirty="0" smtClean="0">
                <a:solidFill>
                  <a:srgbClr val="0070C0"/>
                </a:solidFill>
              </a:rPr>
              <a:t>De </a:t>
            </a:r>
            <a:r>
              <a:rPr lang="en-US" sz="800" b="1" dirty="0" err="1" smtClean="0">
                <a:solidFill>
                  <a:srgbClr val="0070C0"/>
                </a:solidFill>
              </a:rPr>
              <a:t>startdatum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moet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altijd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gelijk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zijn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aan</a:t>
            </a:r>
            <a:r>
              <a:rPr lang="en-US" sz="800" b="1" dirty="0" smtClean="0">
                <a:solidFill>
                  <a:srgbClr val="0070C0"/>
                </a:solidFill>
              </a:rPr>
              <a:t> de </a:t>
            </a:r>
            <a:r>
              <a:rPr lang="en-US" sz="800" b="1" dirty="0" err="1" smtClean="0">
                <a:solidFill>
                  <a:srgbClr val="0070C0"/>
                </a:solidFill>
              </a:rPr>
              <a:t>einddatum</a:t>
            </a:r>
            <a:r>
              <a:rPr lang="en-US" sz="800" b="1" dirty="0" smtClean="0">
                <a:solidFill>
                  <a:srgbClr val="0070C0"/>
                </a:solidFill>
              </a:rPr>
              <a:t>, </a:t>
            </a:r>
            <a:r>
              <a:rPr lang="en-US" sz="800" b="1" dirty="0" err="1" smtClean="0">
                <a:solidFill>
                  <a:srgbClr val="0070C0"/>
                </a:solidFill>
              </a:rPr>
              <a:t>tenzij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er</a:t>
            </a:r>
            <a:r>
              <a:rPr lang="en-US" sz="800" b="1" dirty="0" smtClean="0">
                <a:solidFill>
                  <a:srgbClr val="0070C0"/>
                </a:solidFill>
              </a:rPr>
              <a:t> in de order </a:t>
            </a:r>
            <a:r>
              <a:rPr lang="en-US" sz="800" b="1" dirty="0" err="1" smtClean="0">
                <a:solidFill>
                  <a:srgbClr val="0070C0"/>
                </a:solidFill>
              </a:rPr>
              <a:t>staat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dat</a:t>
            </a:r>
            <a:r>
              <a:rPr lang="en-US" sz="800" b="1" dirty="0" smtClean="0">
                <a:solidFill>
                  <a:srgbClr val="0070C0"/>
                </a:solidFill>
              </a:rPr>
              <a:t> het </a:t>
            </a:r>
            <a:r>
              <a:rPr lang="en-US" sz="800" b="1" dirty="0" err="1" smtClean="0">
                <a:solidFill>
                  <a:srgbClr val="0070C0"/>
                </a:solidFill>
              </a:rPr>
              <a:t>een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meerdaagse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betreft</a:t>
            </a:r>
            <a:r>
              <a:rPr lang="en-US" sz="800" b="1" dirty="0" smtClean="0">
                <a:solidFill>
                  <a:srgbClr val="0070C0"/>
                </a:solidFill>
              </a:rPr>
              <a:t>.</a:t>
            </a:r>
            <a:endParaRPr lang="nl-NL" sz="800" b="1" dirty="0">
              <a:solidFill>
                <a:srgbClr val="0070C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 flipV="1">
            <a:off x="827584" y="3717032"/>
            <a:ext cx="72008" cy="216024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899592" y="3717032"/>
            <a:ext cx="936104" cy="216024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TextBox 27"/>
          <p:cNvSpPr txBox="1"/>
          <p:nvPr/>
        </p:nvSpPr>
        <p:spPr>
          <a:xfrm>
            <a:off x="2555776" y="400506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rgbClr val="0070C0"/>
                </a:solidFill>
              </a:rPr>
              <a:t>Opkomstreden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selecteren</a:t>
            </a:r>
            <a:r>
              <a:rPr lang="en-US" sz="800" b="1" dirty="0" smtClean="0">
                <a:solidFill>
                  <a:srgbClr val="0070C0"/>
                </a:solidFill>
              </a:rPr>
              <a:t> met het dropdown menu</a:t>
            </a:r>
            <a:endParaRPr lang="nl-NL" sz="800" b="1" dirty="0">
              <a:solidFill>
                <a:srgbClr val="0070C0"/>
              </a:solidFill>
            </a:endParaRPr>
          </a:p>
        </p:txBody>
      </p:sp>
      <p:cxnSp>
        <p:nvCxnSpPr>
          <p:cNvPr id="29" name="Straight Arrow Connector 28"/>
          <p:cNvCxnSpPr>
            <a:stCxn id="28" idx="0"/>
          </p:cNvCxnSpPr>
          <p:nvPr/>
        </p:nvCxnSpPr>
        <p:spPr bwMode="auto">
          <a:xfrm flipV="1">
            <a:off x="3455876" y="3717032"/>
            <a:ext cx="180020" cy="288032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TextBox 30"/>
          <p:cNvSpPr txBox="1"/>
          <p:nvPr/>
        </p:nvSpPr>
        <p:spPr>
          <a:xfrm>
            <a:off x="4211960" y="4005064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solidFill>
                  <a:srgbClr val="0070C0"/>
                </a:solidFill>
              </a:rPr>
              <a:t>In “</a:t>
            </a:r>
            <a:r>
              <a:rPr lang="en-US" sz="800" b="1" dirty="0" err="1" smtClean="0">
                <a:solidFill>
                  <a:srgbClr val="0070C0"/>
                </a:solidFill>
              </a:rPr>
              <a:t>klare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taal</a:t>
            </a:r>
            <a:r>
              <a:rPr lang="en-US" sz="800" b="1" dirty="0" smtClean="0">
                <a:solidFill>
                  <a:srgbClr val="0070C0"/>
                </a:solidFill>
              </a:rPr>
              <a:t>” </a:t>
            </a:r>
            <a:r>
              <a:rPr lang="en-US" sz="800" b="1" dirty="0" err="1" smtClean="0">
                <a:solidFill>
                  <a:srgbClr val="0070C0"/>
                </a:solidFill>
              </a:rPr>
              <a:t>een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uitleg</a:t>
            </a:r>
            <a:r>
              <a:rPr lang="en-US" sz="800" b="1" dirty="0" smtClean="0">
                <a:solidFill>
                  <a:srgbClr val="0070C0"/>
                </a:solidFill>
              </a:rPr>
              <a:t> over de </a:t>
            </a:r>
            <a:r>
              <a:rPr lang="en-US" sz="800" b="1" dirty="0" err="1" smtClean="0">
                <a:solidFill>
                  <a:srgbClr val="0070C0"/>
                </a:solidFill>
              </a:rPr>
              <a:t>opkomst</a:t>
            </a:r>
            <a:r>
              <a:rPr lang="en-US" sz="800" b="1" dirty="0" smtClean="0">
                <a:solidFill>
                  <a:srgbClr val="0070C0"/>
                </a:solidFill>
              </a:rPr>
              <a:t>. </a:t>
            </a:r>
            <a:r>
              <a:rPr lang="en-US" sz="800" b="1" dirty="0" err="1" smtClean="0">
                <a:solidFill>
                  <a:srgbClr val="0070C0"/>
                </a:solidFill>
              </a:rPr>
              <a:t>Kort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krachtig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duidelijk</a:t>
            </a:r>
            <a:endParaRPr lang="nl-NL" sz="800" b="1" dirty="0">
              <a:solidFill>
                <a:srgbClr val="0070C0"/>
              </a:solidFill>
            </a:endParaRPr>
          </a:p>
        </p:txBody>
      </p:sp>
      <p:cxnSp>
        <p:nvCxnSpPr>
          <p:cNvPr id="32" name="Straight Arrow Connector 31"/>
          <p:cNvCxnSpPr>
            <a:stCxn id="31" idx="0"/>
          </p:cNvCxnSpPr>
          <p:nvPr/>
        </p:nvCxnSpPr>
        <p:spPr bwMode="auto">
          <a:xfrm flipV="1">
            <a:off x="5112060" y="3717032"/>
            <a:ext cx="0" cy="288032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" name="TextBox 34"/>
          <p:cNvSpPr txBox="1"/>
          <p:nvPr/>
        </p:nvSpPr>
        <p:spPr>
          <a:xfrm>
            <a:off x="5940152" y="4077072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rgbClr val="0070C0"/>
                </a:solidFill>
              </a:rPr>
              <a:t>Hier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kan</a:t>
            </a:r>
            <a:r>
              <a:rPr lang="en-US" sz="800" b="1" dirty="0" smtClean="0">
                <a:solidFill>
                  <a:srgbClr val="0070C0"/>
                </a:solidFill>
              </a:rPr>
              <a:t> je </a:t>
            </a:r>
            <a:r>
              <a:rPr lang="en-US" sz="800" b="1" dirty="0" err="1" smtClean="0">
                <a:solidFill>
                  <a:srgbClr val="0070C0"/>
                </a:solidFill>
              </a:rPr>
              <a:t>altijd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Thuis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invullen</a:t>
            </a:r>
            <a:r>
              <a:rPr lang="en-US" sz="800" b="1" dirty="0" smtClean="0">
                <a:solidFill>
                  <a:srgbClr val="0070C0"/>
                </a:solidFill>
              </a:rPr>
              <a:t>. De </a:t>
            </a:r>
            <a:r>
              <a:rPr lang="en-US" sz="800" b="1" dirty="0" err="1" smtClean="0">
                <a:solidFill>
                  <a:srgbClr val="0070C0"/>
                </a:solidFill>
              </a:rPr>
              <a:t>reiskosten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dien</a:t>
            </a:r>
            <a:r>
              <a:rPr lang="en-US" sz="800" b="1" dirty="0" smtClean="0">
                <a:solidFill>
                  <a:srgbClr val="0070C0"/>
                </a:solidFill>
              </a:rPr>
              <a:t> je </a:t>
            </a:r>
            <a:r>
              <a:rPr lang="en-US" sz="800" b="1" dirty="0" err="1" smtClean="0">
                <a:solidFill>
                  <a:srgbClr val="0070C0"/>
                </a:solidFill>
              </a:rPr>
              <a:t>zelf</a:t>
            </a:r>
            <a:r>
              <a:rPr lang="en-US" sz="800" b="1" dirty="0" smtClean="0">
                <a:solidFill>
                  <a:srgbClr val="0070C0"/>
                </a:solidFill>
              </a:rPr>
              <a:t> in de </a:t>
            </a:r>
            <a:r>
              <a:rPr lang="en-US" sz="800" b="1" dirty="0" err="1" smtClean="0">
                <a:solidFill>
                  <a:srgbClr val="0070C0"/>
                </a:solidFill>
              </a:rPr>
              <a:t>selfservice</a:t>
            </a:r>
            <a:r>
              <a:rPr lang="en-US" sz="800" b="1" dirty="0" smtClean="0">
                <a:solidFill>
                  <a:srgbClr val="0070C0"/>
                </a:solidFill>
              </a:rPr>
              <a:t> portal </a:t>
            </a:r>
            <a:r>
              <a:rPr lang="en-US" sz="800" b="1" dirty="0" err="1" smtClean="0">
                <a:solidFill>
                  <a:srgbClr val="0070C0"/>
                </a:solidFill>
              </a:rPr>
              <a:t>te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declareren</a:t>
            </a:r>
            <a:r>
              <a:rPr lang="en-US" sz="800" b="1" dirty="0" smtClean="0">
                <a:solidFill>
                  <a:srgbClr val="0070C0"/>
                </a:solidFill>
              </a:rPr>
              <a:t>.</a:t>
            </a:r>
            <a:endParaRPr lang="nl-NL" sz="800" b="1" dirty="0">
              <a:solidFill>
                <a:srgbClr val="0070C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6660232" y="3717032"/>
            <a:ext cx="0" cy="288032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TextBox 36"/>
          <p:cNvSpPr txBox="1"/>
          <p:nvPr/>
        </p:nvSpPr>
        <p:spPr>
          <a:xfrm>
            <a:off x="7524328" y="2852936"/>
            <a:ext cx="504056" cy="21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>
                <a:solidFill>
                  <a:srgbClr val="0070C0"/>
                </a:solidFill>
              </a:rPr>
              <a:t>NVT</a:t>
            </a:r>
            <a:endParaRPr lang="nl-NL" sz="800" b="1" dirty="0">
              <a:solidFill>
                <a:srgbClr val="0070C0"/>
              </a:solidFill>
            </a:endParaRPr>
          </a:p>
        </p:txBody>
      </p:sp>
      <p:cxnSp>
        <p:nvCxnSpPr>
          <p:cNvPr id="38" name="Straight Arrow Connector 37"/>
          <p:cNvCxnSpPr>
            <a:stCxn id="37" idx="2"/>
          </p:cNvCxnSpPr>
          <p:nvPr/>
        </p:nvCxnSpPr>
        <p:spPr bwMode="auto">
          <a:xfrm flipH="1">
            <a:off x="7740352" y="3068960"/>
            <a:ext cx="36004" cy="360040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" name="TextBox 40"/>
          <p:cNvSpPr txBox="1"/>
          <p:nvPr/>
        </p:nvSpPr>
        <p:spPr>
          <a:xfrm>
            <a:off x="7452320" y="4725144"/>
            <a:ext cx="15121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err="1" smtClean="0">
                <a:solidFill>
                  <a:srgbClr val="0070C0"/>
                </a:solidFill>
              </a:rPr>
              <a:t>Deze</a:t>
            </a:r>
            <a:r>
              <a:rPr lang="en-US" sz="800" b="1" dirty="0" smtClean="0">
                <a:solidFill>
                  <a:srgbClr val="0070C0"/>
                </a:solidFill>
              </a:rPr>
              <a:t> is standard Nee, </a:t>
            </a:r>
            <a:r>
              <a:rPr lang="en-US" sz="800" b="1" dirty="0" err="1" smtClean="0">
                <a:solidFill>
                  <a:srgbClr val="0070C0"/>
                </a:solidFill>
              </a:rPr>
              <a:t>tenzij</a:t>
            </a:r>
            <a:r>
              <a:rPr lang="en-US" sz="800" b="1" dirty="0" smtClean="0">
                <a:solidFill>
                  <a:srgbClr val="0070C0"/>
                </a:solidFill>
              </a:rPr>
              <a:t> in de order </a:t>
            </a:r>
            <a:r>
              <a:rPr lang="en-US" sz="800" b="1" dirty="0" err="1" smtClean="0">
                <a:solidFill>
                  <a:srgbClr val="0070C0"/>
                </a:solidFill>
              </a:rPr>
              <a:t>wordt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aangegeven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dat</a:t>
            </a:r>
            <a:r>
              <a:rPr lang="en-US" sz="800" b="1" dirty="0" smtClean="0">
                <a:solidFill>
                  <a:srgbClr val="0070C0"/>
                </a:solidFill>
              </a:rPr>
              <a:t> het </a:t>
            </a:r>
            <a:r>
              <a:rPr lang="en-US" sz="800" b="1" dirty="0" err="1" smtClean="0">
                <a:solidFill>
                  <a:srgbClr val="0070C0"/>
                </a:solidFill>
              </a:rPr>
              <a:t>een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meerdaagse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vergoeding</a:t>
            </a:r>
            <a:r>
              <a:rPr lang="en-US" sz="800" b="1" dirty="0" smtClean="0">
                <a:solidFill>
                  <a:srgbClr val="0070C0"/>
                </a:solidFill>
              </a:rPr>
              <a:t> </a:t>
            </a:r>
            <a:r>
              <a:rPr lang="en-US" sz="800" b="1" dirty="0" err="1" smtClean="0">
                <a:solidFill>
                  <a:srgbClr val="0070C0"/>
                </a:solidFill>
              </a:rPr>
              <a:t>betreft</a:t>
            </a:r>
            <a:endParaRPr lang="nl-NL" sz="800" b="1" dirty="0">
              <a:solidFill>
                <a:srgbClr val="0070C0"/>
              </a:solidFill>
            </a:endParaRPr>
          </a:p>
        </p:txBody>
      </p:sp>
      <p:cxnSp>
        <p:nvCxnSpPr>
          <p:cNvPr id="42" name="Straight Arrow Connector 41"/>
          <p:cNvCxnSpPr>
            <a:stCxn id="41" idx="0"/>
          </p:cNvCxnSpPr>
          <p:nvPr/>
        </p:nvCxnSpPr>
        <p:spPr bwMode="auto">
          <a:xfrm flipV="1">
            <a:off x="8208404" y="3717032"/>
            <a:ext cx="36004" cy="1008112"/>
          </a:xfrm>
          <a:prstGeom prst="straightConnector1">
            <a:avLst/>
          </a:prstGeom>
          <a:noFill/>
          <a:ln w="9525" cap="flat" cmpd="sng" algn="ctr">
            <a:solidFill>
              <a:srgbClr val="0E61AA"/>
            </a:solidFill>
            <a:prstDash val="solid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1823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9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75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325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75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75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75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125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75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utoUpdateAnimBg="0"/>
      <p:bldP spid="18" grpId="0" build="p" autoUpdateAnimBg="0"/>
      <p:bldP spid="19" grpId="0" animBg="1"/>
      <p:bldP spid="20" grpId="0" build="p" autoUpdateAnimBg="0"/>
      <p:bldP spid="22" grpId="0" build="p" autoUpdateAnimBg="0"/>
      <p:bldP spid="23" grpId="0" build="p" autoUpdateAnimBg="0"/>
      <p:bldP spid="24" grpId="0" build="p" autoUpdateAnimBg="0"/>
      <p:bldP spid="9" grpId="0"/>
      <p:bldP spid="28" grpId="0"/>
      <p:bldP spid="31" grpId="0"/>
      <p:bldP spid="35" grpId="0"/>
      <p:bldP spid="37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2996952"/>
            <a:ext cx="5358686" cy="25892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Eigen </a:t>
            </a:r>
            <a:r>
              <a:rPr lang="en-US" dirty="0" err="1" smtClean="0"/>
              <a:t>verklaring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060848"/>
            <a:ext cx="792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Hierbij</a:t>
            </a:r>
            <a:r>
              <a:rPr lang="en-US" sz="1600" dirty="0" smtClean="0"/>
              <a:t> </a:t>
            </a:r>
            <a:r>
              <a:rPr lang="en-US" sz="1600" dirty="0" err="1" smtClean="0"/>
              <a:t>geef</a:t>
            </a:r>
            <a:r>
              <a:rPr lang="en-US" sz="1600" dirty="0" smtClean="0"/>
              <a:t> je </a:t>
            </a:r>
            <a:r>
              <a:rPr lang="en-US" sz="1600" dirty="0" err="1" smtClean="0"/>
              <a:t>aan</a:t>
            </a:r>
            <a:r>
              <a:rPr lang="en-US" sz="1600" dirty="0" smtClean="0"/>
              <a:t> het </a:t>
            </a:r>
            <a:r>
              <a:rPr lang="en-US" sz="1600" dirty="0" err="1" smtClean="0"/>
              <a:t>formulier</a:t>
            </a:r>
            <a:r>
              <a:rPr lang="en-US" sz="1600" dirty="0" smtClean="0"/>
              <a:t> </a:t>
            </a:r>
            <a:r>
              <a:rPr lang="en-US" sz="1600" dirty="0" err="1" smtClean="0"/>
              <a:t>naar</a:t>
            </a:r>
            <a:r>
              <a:rPr lang="en-US" sz="1600" dirty="0" smtClean="0"/>
              <a:t> </a:t>
            </a:r>
            <a:r>
              <a:rPr lang="en-US" sz="1600" dirty="0" err="1" smtClean="0"/>
              <a:t>waarheid</a:t>
            </a:r>
            <a:r>
              <a:rPr lang="en-US" sz="1600" dirty="0" smtClean="0"/>
              <a:t> </a:t>
            </a:r>
            <a:r>
              <a:rPr lang="en-US" sz="1600" dirty="0" err="1" smtClean="0"/>
              <a:t>te</a:t>
            </a:r>
            <a:r>
              <a:rPr lang="en-US" sz="1600" dirty="0" smtClean="0"/>
              <a:t> </a:t>
            </a:r>
            <a:r>
              <a:rPr lang="en-US" sz="1600" dirty="0" err="1" smtClean="0"/>
              <a:t>hebben</a:t>
            </a:r>
            <a:r>
              <a:rPr lang="en-US" sz="1600" dirty="0" smtClean="0"/>
              <a:t> </a:t>
            </a:r>
            <a:r>
              <a:rPr lang="en-US" sz="1600" dirty="0" err="1" smtClean="0"/>
              <a:t>ingevuld</a:t>
            </a:r>
            <a:endParaRPr lang="nl-NL" sz="16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31840" y="4077072"/>
            <a:ext cx="93134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err="1" smtClean="0">
                <a:solidFill>
                  <a:srgbClr val="0000CC"/>
                </a:solidFill>
                <a:latin typeface="+mj-lt"/>
              </a:rPr>
              <a:t>Fuit</a:t>
            </a:r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, A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131840" y="4293096"/>
            <a:ext cx="1721625" cy="923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5400" b="1" dirty="0" err="1" smtClean="0">
                <a:solidFill>
                  <a:srgbClr val="0000CC"/>
                </a:solidFill>
                <a:latin typeface="Edwardian Script ITC" panose="030303020407070D0804" pitchFamily="66" charset="0"/>
              </a:rPr>
              <a:t>AFuit</a:t>
            </a:r>
            <a:endParaRPr lang="nl-NL" altLang="nl-NL" sz="5400" b="1" dirty="0">
              <a:solidFill>
                <a:srgbClr val="0000CC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131840" y="4941168"/>
            <a:ext cx="1548501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02-04-2022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5740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25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75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utoUpdateAnimBg="0"/>
      <p:bldP spid="14" grpId="0" build="p" autoUpdateAnimBg="0"/>
      <p:bldP spid="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3140968"/>
            <a:ext cx="5502804" cy="23001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Ondertekening</a:t>
            </a:r>
            <a:r>
              <a:rPr lang="en-US" dirty="0" smtClean="0"/>
              <a:t> </a:t>
            </a:r>
            <a:r>
              <a:rPr lang="en-US" dirty="0" err="1" smtClean="0"/>
              <a:t>functionaris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060848"/>
            <a:ext cx="7920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De </a:t>
            </a:r>
            <a:r>
              <a:rPr lang="en-US" sz="1600" dirty="0" err="1" smtClean="0"/>
              <a:t>te</a:t>
            </a:r>
            <a:r>
              <a:rPr lang="en-US" sz="1600" dirty="0" smtClean="0"/>
              <a:t> </a:t>
            </a:r>
            <a:r>
              <a:rPr lang="en-US" sz="1600" dirty="0" err="1" smtClean="0"/>
              <a:t>tekenen</a:t>
            </a:r>
            <a:r>
              <a:rPr lang="en-US" sz="1600" dirty="0" smtClean="0"/>
              <a:t> </a:t>
            </a:r>
            <a:r>
              <a:rPr lang="en-US" sz="1600" dirty="0" err="1" smtClean="0"/>
              <a:t>functionaris</a:t>
            </a:r>
            <a:r>
              <a:rPr lang="en-US" sz="1600" dirty="0" smtClean="0"/>
              <a:t> is de CC, </a:t>
            </a:r>
            <a:r>
              <a:rPr lang="en-US" sz="1600" dirty="0" err="1" smtClean="0"/>
              <a:t>hier</a:t>
            </a:r>
            <a:r>
              <a:rPr lang="en-US" sz="1600" dirty="0" smtClean="0"/>
              <a:t> </a:t>
            </a:r>
            <a:r>
              <a:rPr lang="en-US" sz="1600" dirty="0" err="1" smtClean="0"/>
              <a:t>vul</a:t>
            </a:r>
            <a:r>
              <a:rPr lang="en-US" sz="1600" dirty="0" smtClean="0"/>
              <a:t> je de </a:t>
            </a:r>
            <a:r>
              <a:rPr lang="en-US" sz="1600" dirty="0" err="1" smtClean="0"/>
              <a:t>gegevens</a:t>
            </a:r>
            <a:r>
              <a:rPr lang="en-US" sz="1600" dirty="0" smtClean="0"/>
              <a:t> in van de CC</a:t>
            </a:r>
            <a:endParaRPr lang="nl-NL" sz="16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31840" y="3789040"/>
            <a:ext cx="1261564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400" b="1" dirty="0" smtClean="0">
                <a:solidFill>
                  <a:srgbClr val="0000CC"/>
                </a:solidFill>
                <a:latin typeface="+mj-lt"/>
              </a:rPr>
              <a:t>Jong de, M</a:t>
            </a:r>
            <a:endParaRPr lang="nl-NL" altLang="nl-NL" sz="1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131840" y="4632749"/>
            <a:ext cx="955390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400" b="1" dirty="0" smtClean="0">
                <a:solidFill>
                  <a:srgbClr val="0000CC"/>
                </a:solidFill>
                <a:latin typeface="+mj-lt"/>
              </a:rPr>
              <a:t>293975</a:t>
            </a:r>
            <a:endParaRPr lang="nl-NL" altLang="nl-NL" sz="1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131840" y="4128693"/>
            <a:ext cx="445635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400" b="1" dirty="0" smtClean="0">
                <a:solidFill>
                  <a:srgbClr val="0000CC"/>
                </a:solidFill>
                <a:latin typeface="+mj-lt"/>
              </a:rPr>
              <a:t>CC</a:t>
            </a:r>
            <a:endParaRPr lang="nl-NL" altLang="nl-NL" sz="14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131840" y="4365104"/>
            <a:ext cx="569067" cy="308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400" b="1" dirty="0" err="1" smtClean="0">
                <a:solidFill>
                  <a:srgbClr val="0000CC"/>
                </a:solidFill>
                <a:latin typeface="+mj-lt"/>
              </a:rPr>
              <a:t>Kap</a:t>
            </a:r>
            <a:endParaRPr lang="nl-NL" altLang="nl-NL" sz="1400" b="1" dirty="0">
              <a:solidFill>
                <a:srgbClr val="0000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5011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75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97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utoUpdateAnimBg="0"/>
      <p:bldP spid="15" grpId="0" build="p" autoUpdateAnimBg="0"/>
      <p:bldP spid="11" grpId="0" build="p" autoUpdateAnimBg="0"/>
      <p:bldP spid="1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Invullen</a:t>
            </a:r>
            <a:r>
              <a:rPr lang="en-US" dirty="0" smtClean="0"/>
              <a:t> door </a:t>
            </a:r>
            <a:r>
              <a:rPr lang="en-US" dirty="0" err="1" smtClean="0"/>
              <a:t>reservistenadministratie</a:t>
            </a:r>
            <a:endParaRPr lang="nl-NL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3688" y="2996952"/>
            <a:ext cx="5049090" cy="215609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  <p:sp>
        <p:nvSpPr>
          <p:cNvPr id="6" name="TextBox 5"/>
          <p:cNvSpPr txBox="1"/>
          <p:nvPr/>
        </p:nvSpPr>
        <p:spPr>
          <a:xfrm>
            <a:off x="2051720" y="2204864"/>
            <a:ext cx="4104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70C0"/>
                </a:solidFill>
              </a:rPr>
              <a:t>Deze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laat</a:t>
            </a:r>
            <a:r>
              <a:rPr lang="en-US" sz="2000" b="1" dirty="0" smtClean="0">
                <a:solidFill>
                  <a:srgbClr val="0070C0"/>
                </a:solidFill>
              </a:rPr>
              <a:t> je </a:t>
            </a:r>
            <a:r>
              <a:rPr lang="en-US" sz="2000" b="1" dirty="0" err="1" smtClean="0">
                <a:solidFill>
                  <a:srgbClr val="0070C0"/>
                </a:solidFill>
              </a:rPr>
              <a:t>leeg</a:t>
            </a:r>
            <a:endParaRPr lang="nl-NL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94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 bent nu </a:t>
            </a:r>
            <a:r>
              <a:rPr lang="en-US" dirty="0" err="1" smtClean="0"/>
              <a:t>klaar</a:t>
            </a:r>
            <a:r>
              <a:rPr lang="en-US" dirty="0" smtClean="0"/>
              <a:t> met </a:t>
            </a:r>
            <a:r>
              <a:rPr lang="en-US" dirty="0" err="1" smtClean="0"/>
              <a:t>invullen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De </a:t>
            </a:r>
            <a:r>
              <a:rPr lang="en-US" dirty="0" err="1" smtClean="0"/>
              <a:t>ingevulde</a:t>
            </a:r>
            <a:r>
              <a:rPr lang="en-US" dirty="0" smtClean="0"/>
              <a:t> PAL mail je nu </a:t>
            </a:r>
            <a:r>
              <a:rPr lang="en-US" dirty="0" err="1" smtClean="0"/>
              <a:t>naar</a:t>
            </a:r>
            <a:r>
              <a:rPr lang="en-US" dirty="0" smtClean="0"/>
              <a:t> je PC die </a:t>
            </a:r>
            <a:r>
              <a:rPr lang="en-US" dirty="0" err="1" smtClean="0"/>
              <a:t>deze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goedkeuring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de </a:t>
            </a:r>
            <a:r>
              <a:rPr lang="en-US" dirty="0" err="1" smtClean="0"/>
              <a:t>Admeur</a:t>
            </a:r>
            <a:r>
              <a:rPr lang="en-US" dirty="0" smtClean="0"/>
              <a:t> </a:t>
            </a:r>
            <a:r>
              <a:rPr lang="en-US" dirty="0" err="1" smtClean="0"/>
              <a:t>geeft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Let op:</a:t>
            </a:r>
          </a:p>
          <a:p>
            <a:r>
              <a:rPr lang="nl-NL" dirty="0" err="1"/>
              <a:t>PAL’s</a:t>
            </a:r>
            <a:r>
              <a:rPr lang="nl-NL" dirty="0"/>
              <a:t> die niet volledig of juist zijn ingevuld worden direct retour gestuurd met reden waarom. Je loopt dan zelf het risico dat de PAL niet in de volgende maand verwerkt wordt. </a:t>
            </a:r>
          </a:p>
          <a:p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58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Aandachtspunten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op </a:t>
            </a:r>
            <a:r>
              <a:rPr lang="en-US" dirty="0" err="1" smtClean="0"/>
              <a:t>een</a:t>
            </a:r>
            <a:r>
              <a:rPr lang="en-US" dirty="0" smtClean="0"/>
              <a:t> dag </a:t>
            </a:r>
            <a:r>
              <a:rPr lang="en-US" dirty="0" err="1" smtClean="0"/>
              <a:t>meerdere</a:t>
            </a:r>
            <a:r>
              <a:rPr lang="en-US" dirty="0" smtClean="0"/>
              <a:t> regels </a:t>
            </a:r>
            <a:r>
              <a:rPr lang="en-US" dirty="0" err="1" smtClean="0"/>
              <a:t>vullen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Heb</a:t>
            </a:r>
            <a:r>
              <a:rPr lang="en-US" dirty="0" smtClean="0"/>
              <a:t> je </a:t>
            </a:r>
            <a:r>
              <a:rPr lang="en-US" dirty="0" err="1" smtClean="0"/>
              <a:t>bijvoorbeeld</a:t>
            </a:r>
            <a:r>
              <a:rPr lang="en-US" dirty="0" smtClean="0"/>
              <a:t> op </a:t>
            </a:r>
            <a:r>
              <a:rPr lang="en-US" dirty="0" err="1" smtClean="0"/>
              <a:t>een</a:t>
            </a:r>
            <a:r>
              <a:rPr lang="en-US" dirty="0" smtClean="0"/>
              <a:t> dag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opkomst</a:t>
            </a:r>
            <a:r>
              <a:rPr lang="en-US" dirty="0" smtClean="0"/>
              <a:t> die </a:t>
            </a:r>
            <a:r>
              <a:rPr lang="en-US" dirty="0" err="1" smtClean="0"/>
              <a:t>wordt</a:t>
            </a:r>
            <a:r>
              <a:rPr lang="en-US" dirty="0" smtClean="0"/>
              <a:t> </a:t>
            </a:r>
            <a:r>
              <a:rPr lang="en-US" dirty="0" err="1" smtClean="0"/>
              <a:t>verwerkt</a:t>
            </a:r>
            <a:r>
              <a:rPr lang="en-US" dirty="0" smtClean="0"/>
              <a:t> met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groeps</a:t>
            </a:r>
            <a:r>
              <a:rPr lang="en-US" dirty="0"/>
              <a:t> </a:t>
            </a:r>
            <a:r>
              <a:rPr lang="en-US" dirty="0" err="1" smtClean="0"/>
              <a:t>appellijst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je </a:t>
            </a:r>
            <a:r>
              <a:rPr lang="en-US" dirty="0" err="1" smtClean="0"/>
              <a:t>heb</a:t>
            </a:r>
            <a:r>
              <a:rPr lang="en-US" dirty="0" smtClean="0"/>
              <a:t> die </a:t>
            </a:r>
            <a:r>
              <a:rPr lang="en-US" dirty="0" err="1" smtClean="0"/>
              <a:t>dat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activiteit</a:t>
            </a:r>
            <a:r>
              <a:rPr lang="en-US" dirty="0" smtClean="0"/>
              <a:t> </a:t>
            </a:r>
            <a:r>
              <a:rPr lang="en-US" dirty="0" err="1" smtClean="0"/>
              <a:t>gedaan</a:t>
            </a:r>
            <a:r>
              <a:rPr lang="en-US" dirty="0" smtClean="0"/>
              <a:t> die je </a:t>
            </a:r>
            <a:r>
              <a:rPr lang="en-US" dirty="0" err="1" smtClean="0"/>
              <a:t>m.b.v</a:t>
            </a:r>
            <a:r>
              <a:rPr lang="en-US" dirty="0" smtClean="0"/>
              <a:t>. </a:t>
            </a:r>
            <a:r>
              <a:rPr lang="en-US" dirty="0" err="1" smtClean="0"/>
              <a:t>een</a:t>
            </a:r>
            <a:r>
              <a:rPr lang="en-US" dirty="0" smtClean="0"/>
              <a:t> PAL </a:t>
            </a:r>
            <a:r>
              <a:rPr lang="en-US" dirty="0" err="1" smtClean="0"/>
              <a:t>wil</a:t>
            </a:r>
            <a:r>
              <a:rPr lang="en-US" dirty="0" smtClean="0"/>
              <a:t> </a:t>
            </a:r>
            <a:r>
              <a:rPr lang="en-US" dirty="0" err="1" smtClean="0"/>
              <a:t>schrijven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dit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Om </a:t>
            </a:r>
            <a:r>
              <a:rPr lang="en-US" dirty="0" err="1" smtClean="0"/>
              <a:t>wel</a:t>
            </a:r>
            <a:r>
              <a:rPr lang="en-US" dirty="0" smtClean="0"/>
              <a:t> je </a:t>
            </a:r>
            <a:r>
              <a:rPr lang="en-US" dirty="0" err="1" smtClean="0"/>
              <a:t>uren</a:t>
            </a:r>
            <a:r>
              <a:rPr lang="en-US" dirty="0" smtClean="0"/>
              <a:t> verged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krijgen</a:t>
            </a:r>
            <a:r>
              <a:rPr lang="en-US" dirty="0" smtClean="0"/>
              <a:t> </a:t>
            </a:r>
            <a:r>
              <a:rPr lang="en-US" dirty="0" err="1" smtClean="0"/>
              <a:t>schrijf</a:t>
            </a:r>
            <a:r>
              <a:rPr lang="en-US" dirty="0" smtClean="0"/>
              <a:t> je </a:t>
            </a:r>
            <a:r>
              <a:rPr lang="en-US" dirty="0" err="1" smtClean="0"/>
              <a:t>je</a:t>
            </a:r>
            <a:r>
              <a:rPr lang="en-US" dirty="0" smtClean="0"/>
              <a:t> PAL op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andere</a:t>
            </a:r>
            <a:r>
              <a:rPr lang="en-US" dirty="0" smtClean="0"/>
              <a:t> dag.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3833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Aantal</a:t>
            </a:r>
            <a:r>
              <a:rPr lang="en-US" dirty="0" smtClean="0"/>
              <a:t> PALs per </a:t>
            </a:r>
            <a:r>
              <a:rPr lang="en-US" dirty="0" err="1" smtClean="0"/>
              <a:t>maand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Om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piekbelasting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de </a:t>
            </a:r>
            <a:r>
              <a:rPr lang="en-US" dirty="0" err="1" smtClean="0"/>
              <a:t>admeur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voorkomen</a:t>
            </a:r>
            <a:r>
              <a:rPr lang="en-US" dirty="0" smtClean="0"/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..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2648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PAL</a:t>
            </a:r>
            <a:endParaRPr lang="nl-NL" dirty="0" smtClean="0"/>
          </a:p>
        </p:txBody>
      </p:sp>
      <p:sp>
        <p:nvSpPr>
          <p:cNvPr id="5123" name="Rectangle 1027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persoonlijke </a:t>
            </a:r>
            <a:r>
              <a:rPr lang="nl-NL" dirty="0" err="1"/>
              <a:t>appèllijst</a:t>
            </a:r>
            <a:r>
              <a:rPr lang="nl-NL" dirty="0"/>
              <a:t> (PAL) (Defensieformulier 313, versie 8.0) wordt gebruikt wanneer leden van de Ccie een individuele opkomst hebben. 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Bijvoorbeeld: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een </a:t>
            </a:r>
            <a:r>
              <a:rPr lang="nl-NL" dirty="0"/>
              <a:t>inzet op individuele </a:t>
            </a:r>
            <a:r>
              <a:rPr lang="nl-NL" dirty="0" smtClean="0"/>
              <a:t>basis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een </a:t>
            </a:r>
            <a:r>
              <a:rPr lang="nl-NL" dirty="0"/>
              <a:t>ondersteuning aan een andere eenheid (zoals instructeur ARP of ISK</a:t>
            </a:r>
            <a:r>
              <a:rPr lang="nl-NL" dirty="0" smtClean="0"/>
              <a:t>)</a:t>
            </a:r>
            <a:br>
              <a:rPr lang="nl-NL" dirty="0" smtClean="0"/>
            </a:br>
            <a:endParaRPr lang="nl-NL" dirty="0" smtClean="0"/>
          </a:p>
          <a:p>
            <a:r>
              <a:rPr lang="nl-NL" dirty="0" smtClean="0"/>
              <a:t>Voor </a:t>
            </a:r>
            <a:r>
              <a:rPr lang="nl-NL" dirty="0"/>
              <a:t>alle opkomsten waarbij méérdere </a:t>
            </a:r>
            <a:r>
              <a:rPr lang="nl-NL" dirty="0" smtClean="0"/>
              <a:t>compagniesleden </a:t>
            </a:r>
            <a:r>
              <a:rPr lang="nl-NL" dirty="0"/>
              <a:t>opkomen wordt </a:t>
            </a:r>
            <a:r>
              <a:rPr lang="nl-NL" dirty="0" smtClean="0"/>
              <a:t>zoveel mogelijk een </a:t>
            </a:r>
            <a:r>
              <a:rPr lang="nl-NL" dirty="0" err="1"/>
              <a:t>groepsappèllijst</a:t>
            </a:r>
            <a:r>
              <a:rPr lang="nl-NL" dirty="0"/>
              <a:t> opgemaakt.</a:t>
            </a:r>
            <a:endParaRPr lang="nl-NL" dirty="0" smtClean="0"/>
          </a:p>
        </p:txBody>
      </p:sp>
      <p:sp>
        <p:nvSpPr>
          <p:cNvPr id="5124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744142-EAFB-40CD-98DF-E277934D0D34}" type="datetime4">
              <a:rPr lang="nl-NL" smtClean="0"/>
              <a:pPr/>
              <a:t>28 februari 2022</a:t>
            </a:fld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Reiskosten</a:t>
            </a:r>
            <a:endParaRPr lang="nl-NL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Reiskosten worden niet </a:t>
            </a:r>
            <a:r>
              <a:rPr lang="nl-NL" dirty="0"/>
              <a:t>meer </a:t>
            </a:r>
            <a:r>
              <a:rPr lang="nl-NL" dirty="0" smtClean="0"/>
              <a:t>door middel van de </a:t>
            </a:r>
            <a:r>
              <a:rPr lang="nl-NL" dirty="0" err="1"/>
              <a:t>appèllijst</a:t>
            </a:r>
            <a:r>
              <a:rPr lang="nl-NL" dirty="0"/>
              <a:t> </a:t>
            </a:r>
            <a:r>
              <a:rPr lang="nl-NL" dirty="0" smtClean="0"/>
              <a:t>vergoed</a:t>
            </a:r>
            <a:r>
              <a:rPr lang="nl-NL" dirty="0"/>
              <a:t>, dus ook niet met een PAL.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De </a:t>
            </a:r>
            <a:r>
              <a:rPr lang="nl-NL" dirty="0"/>
              <a:t>reiskosten worden via DIDO vergoed. DIDO is een programma op intranet: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Intranet </a:t>
            </a:r>
            <a:r>
              <a:rPr lang="nl-NL" dirty="0"/>
              <a:t>&gt; </a:t>
            </a:r>
            <a:endParaRPr lang="nl-NL" dirty="0" smtClean="0"/>
          </a:p>
          <a:p>
            <a:r>
              <a:rPr lang="nl-NL" dirty="0"/>
              <a:t>	</a:t>
            </a:r>
            <a:r>
              <a:rPr lang="nl-NL" dirty="0" smtClean="0"/>
              <a:t>Selfservice </a:t>
            </a:r>
            <a:r>
              <a:rPr lang="nl-NL" dirty="0"/>
              <a:t>&gt; </a:t>
            </a:r>
            <a:endParaRPr lang="nl-NL" dirty="0" smtClean="0"/>
          </a:p>
          <a:p>
            <a:r>
              <a:rPr lang="nl-NL" dirty="0"/>
              <a:t>	</a:t>
            </a:r>
            <a:r>
              <a:rPr lang="nl-NL" dirty="0" smtClean="0"/>
              <a:t>	Alle </a:t>
            </a:r>
            <a:r>
              <a:rPr lang="nl-NL" dirty="0"/>
              <a:t>Apps &gt; </a:t>
            </a:r>
            <a:endParaRPr lang="nl-NL" dirty="0" smtClean="0"/>
          </a:p>
          <a:p>
            <a:r>
              <a:rPr lang="nl-NL" dirty="0"/>
              <a:t>	</a:t>
            </a:r>
            <a:r>
              <a:rPr lang="nl-NL" dirty="0" smtClean="0"/>
              <a:t>		Dienstreizen</a:t>
            </a:r>
            <a:r>
              <a:rPr lang="nl-NL" dirty="0"/>
              <a:t>.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Voor </a:t>
            </a:r>
            <a:r>
              <a:rPr lang="nl-NL" dirty="0"/>
              <a:t>het vergoeden van reiskosten bestaat een afzonderlijke instructie</a:t>
            </a:r>
            <a:endParaRPr lang="nl-NL" dirty="0" smtClean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BE20B16-0136-412C-AF7B-04AA60B19AA6}" type="datetime4">
              <a:rPr lang="nl-NL" smtClean="0"/>
              <a:pPr/>
              <a:t>28 februari 2022</a:t>
            </a:fld>
            <a:endParaRPr lang="nl-NL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 </a:t>
            </a:r>
            <a:r>
              <a:rPr lang="nl-NL" dirty="0" err="1"/>
              <a:t>Dfe</a:t>
            </a:r>
            <a:r>
              <a:rPr lang="nl-NL" dirty="0"/>
              <a:t> 313 is een MS Exceldocument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Deze bestaat uit 3 tabbladen”</a:t>
            </a:r>
          </a:p>
          <a:p>
            <a:endParaRPr lang="nl-NL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Toelichting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Invulinstructie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dirty="0" smtClean="0"/>
              <a:t>Dfe313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672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265238"/>
            <a:ext cx="7772400" cy="800219"/>
          </a:xfrm>
        </p:spPr>
        <p:txBody>
          <a:bodyPr/>
          <a:lstStyle/>
          <a:p>
            <a:r>
              <a:rPr lang="nl-NL" dirty="0"/>
              <a:t>Toelichting</a:t>
            </a:r>
            <a:br>
              <a:rPr lang="nl-NL" dirty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Dit tabblad geeft een korte uitleg over persoonlijke </a:t>
            </a:r>
            <a:r>
              <a:rPr lang="nl-NL" dirty="0" err="1" smtClean="0"/>
              <a:t>appèllijsten</a:t>
            </a:r>
            <a:r>
              <a:rPr lang="nl-NL" dirty="0" smtClean="0"/>
              <a:t>.</a:t>
            </a:r>
          </a:p>
          <a:p>
            <a:endParaRPr lang="nl-NL" dirty="0"/>
          </a:p>
          <a:p>
            <a:r>
              <a:rPr lang="nl-NL" dirty="0" smtClean="0"/>
              <a:t>De “functionaris </a:t>
            </a:r>
            <a:r>
              <a:rPr lang="nl-NL" dirty="0"/>
              <a:t>belast met de controle op de genoemde activiteit(en)” is de pelotonscommandant. </a:t>
            </a:r>
            <a:endParaRPr lang="nl-NL" dirty="0" smtClean="0"/>
          </a:p>
          <a:p>
            <a:endParaRPr lang="nl-NL" dirty="0"/>
          </a:p>
          <a:p>
            <a:r>
              <a:rPr lang="nl-NL" dirty="0"/>
              <a:t>In het tabblad staat ook de deadline voor het aanleveren van </a:t>
            </a:r>
            <a:r>
              <a:rPr lang="nl-NL" dirty="0" err="1"/>
              <a:t>PAL’s</a:t>
            </a:r>
            <a:r>
              <a:rPr lang="nl-NL" dirty="0"/>
              <a:t> (punt ‘E</a:t>
            </a:r>
            <a:r>
              <a:rPr lang="nl-NL" dirty="0" smtClean="0"/>
              <a:t>’).</a:t>
            </a:r>
          </a:p>
          <a:p>
            <a:endParaRPr lang="nl-NL" dirty="0" smtClean="0"/>
          </a:p>
          <a:p>
            <a:r>
              <a:rPr lang="nl-NL" dirty="0" smtClean="0"/>
              <a:t>Voor </a:t>
            </a:r>
            <a:r>
              <a:rPr lang="nl-NL" dirty="0"/>
              <a:t>de Ccie is dit áltijd 19:30 op de eerste dinsdag van de volgende maand.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025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265238"/>
            <a:ext cx="7772400" cy="800219"/>
          </a:xfrm>
        </p:spPr>
        <p:txBody>
          <a:bodyPr/>
          <a:lstStyle/>
          <a:p>
            <a:r>
              <a:rPr lang="nl-NL" dirty="0"/>
              <a:t>Invulinstructie</a:t>
            </a:r>
            <a:br>
              <a:rPr lang="nl-NL" dirty="0"/>
            </a:b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Dit tabblad toont de verschillende redenen voor een </a:t>
            </a:r>
            <a:r>
              <a:rPr lang="nl-NL" dirty="0" smtClean="0"/>
              <a:t>opkomst.</a:t>
            </a:r>
          </a:p>
          <a:p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/>
              <a:t>opkomstreden is essentieel vanwege </a:t>
            </a:r>
            <a:r>
              <a:rPr lang="nl-NL" dirty="0" smtClean="0"/>
              <a:t>budgetten.</a:t>
            </a:r>
          </a:p>
          <a:p>
            <a:endParaRPr lang="nl-NL" dirty="0"/>
          </a:p>
          <a:p>
            <a:r>
              <a:rPr lang="nl-NL" dirty="0" smtClean="0"/>
              <a:t>De </a:t>
            </a:r>
            <a:r>
              <a:rPr lang="nl-NL" dirty="0"/>
              <a:t>opkomstreden staat altijd in de opdracht of het bevel</a:t>
            </a:r>
            <a:r>
              <a:rPr lang="nl-NL" dirty="0" smtClean="0"/>
              <a:t>. </a:t>
            </a:r>
          </a:p>
          <a:p>
            <a:endParaRPr lang="nl-NL" dirty="0"/>
          </a:p>
          <a:p>
            <a:r>
              <a:rPr lang="nl-NL" dirty="0" smtClean="0"/>
              <a:t>Staat deze er niet bij of is er twijfel of je wel of niet een PAL moet invullen neem contact op met je Groepscommandant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8455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265238"/>
            <a:ext cx="7772400" cy="800219"/>
          </a:xfrm>
        </p:spPr>
        <p:txBody>
          <a:bodyPr/>
          <a:lstStyle/>
          <a:p>
            <a:r>
              <a:rPr lang="nl-NL" dirty="0"/>
              <a:t>Dfe313</a:t>
            </a:r>
            <a:br>
              <a:rPr lang="nl-NL" dirty="0"/>
            </a:br>
            <a:endParaRPr lang="nl-NL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8544" y="1124744"/>
            <a:ext cx="7214511" cy="503097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04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Invullen</a:t>
            </a:r>
            <a:r>
              <a:rPr lang="en-US" dirty="0" smtClean="0"/>
              <a:t> </a:t>
            </a:r>
            <a:r>
              <a:rPr lang="en-US" dirty="0" err="1" smtClean="0"/>
              <a:t>persoonsgegevens</a:t>
            </a:r>
            <a:endParaRPr lang="nl-NL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599" y="3140968"/>
            <a:ext cx="5092733" cy="244827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060848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Start met het </a:t>
            </a:r>
            <a:r>
              <a:rPr lang="en-US" sz="1600" dirty="0" err="1" smtClean="0"/>
              <a:t>invullen</a:t>
            </a:r>
            <a:r>
              <a:rPr lang="en-US" sz="1600" dirty="0" smtClean="0"/>
              <a:t> van </a:t>
            </a:r>
            <a:r>
              <a:rPr lang="en-US" sz="1600" dirty="0" err="1" smtClean="0"/>
              <a:t>jouw</a:t>
            </a:r>
            <a:r>
              <a:rPr lang="en-US" sz="1600" dirty="0" smtClean="0"/>
              <a:t> </a:t>
            </a:r>
            <a:r>
              <a:rPr lang="en-US" sz="1600" dirty="0" err="1" smtClean="0"/>
              <a:t>gegevens</a:t>
            </a:r>
            <a:r>
              <a:rPr lang="en-US" sz="1600" dirty="0" smtClean="0"/>
              <a:t>, </a:t>
            </a:r>
            <a:r>
              <a:rPr lang="en-US" sz="1600" dirty="0" err="1" smtClean="0"/>
              <a:t>waarbij</a:t>
            </a:r>
            <a:r>
              <a:rPr lang="en-US" sz="1600" dirty="0" smtClean="0"/>
              <a:t> de </a:t>
            </a:r>
            <a:r>
              <a:rPr lang="en-US" sz="1600" dirty="0" err="1" smtClean="0"/>
              <a:t>werknemer</a:t>
            </a:r>
            <a:r>
              <a:rPr lang="en-US" sz="1600" dirty="0" smtClean="0"/>
              <a:t> ID </a:t>
            </a:r>
            <a:r>
              <a:rPr lang="en-US" sz="1600" dirty="0" err="1" smtClean="0"/>
              <a:t>gelijk</a:t>
            </a:r>
            <a:r>
              <a:rPr lang="en-US" sz="1600" dirty="0" smtClean="0"/>
              <a:t> is </a:t>
            </a:r>
            <a:r>
              <a:rPr lang="en-US" sz="1600" dirty="0" err="1" smtClean="0"/>
              <a:t>aan</a:t>
            </a:r>
            <a:r>
              <a:rPr lang="en-US" sz="1600" dirty="0" smtClean="0"/>
              <a:t> </a:t>
            </a:r>
            <a:r>
              <a:rPr lang="en-US" sz="1600" dirty="0" err="1" smtClean="0"/>
              <a:t>jouw</a:t>
            </a:r>
            <a:r>
              <a:rPr lang="en-US" sz="1600" dirty="0" smtClean="0"/>
              <a:t> </a:t>
            </a:r>
            <a:r>
              <a:rPr lang="en-US" sz="1600" dirty="0" err="1" smtClean="0"/>
              <a:t>Peoplesoft</a:t>
            </a:r>
            <a:r>
              <a:rPr lang="en-US" sz="1600" dirty="0" smtClean="0"/>
              <a:t> </a:t>
            </a:r>
            <a:r>
              <a:rPr lang="en-US" sz="1600" dirty="0" err="1" smtClean="0"/>
              <a:t>nummer</a:t>
            </a:r>
            <a:r>
              <a:rPr lang="en-US" sz="1600" dirty="0" smtClean="0"/>
              <a:t>.</a:t>
            </a:r>
          </a:p>
          <a:p>
            <a:r>
              <a:rPr lang="en-US" sz="1600" dirty="0" err="1" smtClean="0"/>
              <a:t>Deze</a:t>
            </a:r>
            <a:r>
              <a:rPr lang="en-US" sz="1600" dirty="0" smtClean="0"/>
              <a:t> </a:t>
            </a:r>
            <a:r>
              <a:rPr lang="en-US" sz="1600" dirty="0" err="1" smtClean="0"/>
              <a:t>kan</a:t>
            </a:r>
            <a:r>
              <a:rPr lang="en-US" sz="1600" dirty="0" smtClean="0"/>
              <a:t> je </a:t>
            </a:r>
            <a:r>
              <a:rPr lang="en-US" sz="1600" dirty="0" err="1" smtClean="0"/>
              <a:t>vinden</a:t>
            </a:r>
            <a:r>
              <a:rPr lang="en-US" sz="1600" dirty="0" smtClean="0"/>
              <a:t> </a:t>
            </a:r>
            <a:r>
              <a:rPr lang="en-US" sz="1600" dirty="0" err="1" smtClean="0"/>
              <a:t>achterop</a:t>
            </a:r>
            <a:r>
              <a:rPr lang="en-US" sz="1600" dirty="0" smtClean="0"/>
              <a:t> je </a:t>
            </a:r>
            <a:r>
              <a:rPr lang="en-US" sz="1600" dirty="0" err="1" smtClean="0"/>
              <a:t>defensie</a:t>
            </a:r>
            <a:r>
              <a:rPr lang="en-US" sz="1600" dirty="0" smtClean="0"/>
              <a:t> pas.</a:t>
            </a:r>
            <a:endParaRPr lang="nl-NL" sz="1600" dirty="0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31840" y="3789040"/>
            <a:ext cx="931345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A. </a:t>
            </a:r>
            <a:r>
              <a:rPr lang="en-US" altLang="nl-NL" sz="1600" b="1" dirty="0" err="1" smtClean="0">
                <a:solidFill>
                  <a:srgbClr val="0000CC"/>
                </a:solidFill>
                <a:latin typeface="+mj-lt"/>
              </a:rPr>
              <a:t>Fuit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131840" y="4077072"/>
            <a:ext cx="1061188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012345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131840" y="4365104"/>
            <a:ext cx="2319546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err="1" smtClean="0">
                <a:solidFill>
                  <a:srgbClr val="0000CC"/>
                </a:solidFill>
                <a:latin typeface="+mj-lt"/>
              </a:rPr>
              <a:t>Eerstedwarsweg</a:t>
            </a:r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 1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3131840" y="4653136"/>
            <a:ext cx="1155766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1234 AB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3131840" y="4941168"/>
            <a:ext cx="876843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err="1" smtClean="0">
                <a:solidFill>
                  <a:srgbClr val="0000CC"/>
                </a:solidFill>
                <a:latin typeface="+mj-lt"/>
              </a:rPr>
              <a:t>Adorp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9278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5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75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75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25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5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475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75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utoUpdateAnimBg="0"/>
      <p:bldP spid="14" grpId="0" build="p" autoUpdateAnimBg="0"/>
      <p:bldP spid="15" grpId="0" build="p" autoUpdateAnimBg="0"/>
      <p:bldP spid="16" grpId="0" build="p" autoUpdateAnimBg="0"/>
      <p:bldP spid="1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3212976"/>
            <a:ext cx="6919928" cy="21784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Onderdeel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28 februari 2022</a:t>
            </a:fld>
            <a:endParaRPr lang="nl-NL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2060848"/>
            <a:ext cx="7920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Hier</a:t>
            </a:r>
            <a:r>
              <a:rPr lang="en-US" sz="1600" dirty="0" smtClean="0"/>
              <a:t> </a:t>
            </a:r>
            <a:r>
              <a:rPr lang="en-US" sz="1600" dirty="0" err="1" smtClean="0"/>
              <a:t>wordt</a:t>
            </a:r>
            <a:r>
              <a:rPr lang="en-US" sz="1600" dirty="0" smtClean="0"/>
              <a:t> het </a:t>
            </a:r>
            <a:r>
              <a:rPr lang="en-US" sz="1600" dirty="0" err="1" smtClean="0"/>
              <a:t>onderdeel</a:t>
            </a:r>
            <a:r>
              <a:rPr lang="en-US" sz="1600" dirty="0" smtClean="0"/>
              <a:t> </a:t>
            </a:r>
            <a:r>
              <a:rPr lang="en-US" sz="1600" dirty="0" err="1" smtClean="0"/>
              <a:t>geselecteerd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het </a:t>
            </a:r>
            <a:r>
              <a:rPr lang="en-US" sz="1600" dirty="0" err="1" smtClean="0"/>
              <a:t>jaar</a:t>
            </a:r>
            <a:r>
              <a:rPr lang="en-US" sz="1600" dirty="0" smtClean="0"/>
              <a:t> </a:t>
            </a:r>
            <a:r>
              <a:rPr lang="en-US" sz="1600" dirty="0" err="1" smtClean="0"/>
              <a:t>en</a:t>
            </a:r>
            <a:r>
              <a:rPr lang="en-US" sz="1600" dirty="0" smtClean="0"/>
              <a:t> de </a:t>
            </a:r>
            <a:r>
              <a:rPr lang="en-US" sz="1600" dirty="0" err="1" smtClean="0"/>
              <a:t>maand</a:t>
            </a:r>
            <a:r>
              <a:rPr lang="en-US" sz="1600" dirty="0" smtClean="0"/>
              <a:t> </a:t>
            </a:r>
            <a:r>
              <a:rPr lang="en-US" sz="1600" dirty="0" err="1" smtClean="0"/>
              <a:t>waarop</a:t>
            </a:r>
            <a:endParaRPr lang="en-US" sz="1600" dirty="0" smtClean="0"/>
          </a:p>
          <a:p>
            <a:r>
              <a:rPr lang="en-US" sz="1600" dirty="0" err="1"/>
              <a:t>j</a:t>
            </a:r>
            <a:r>
              <a:rPr lang="en-US" sz="1600" dirty="0" err="1" smtClean="0"/>
              <a:t>ouw</a:t>
            </a:r>
            <a:r>
              <a:rPr lang="en-US" sz="1600" dirty="0" smtClean="0"/>
              <a:t> PAL van </a:t>
            </a:r>
            <a:r>
              <a:rPr lang="en-US" sz="1600" dirty="0" err="1" smtClean="0"/>
              <a:t>toepassing</a:t>
            </a:r>
            <a:r>
              <a:rPr lang="en-US" sz="1600" dirty="0" smtClean="0"/>
              <a:t> is.</a:t>
            </a:r>
          </a:p>
          <a:p>
            <a:endParaRPr lang="en-US" sz="1600" dirty="0" smtClean="0"/>
          </a:p>
          <a:p>
            <a:r>
              <a:rPr lang="en-US" sz="1600" dirty="0" smtClean="0"/>
              <a:t>De </a:t>
            </a:r>
            <a:r>
              <a:rPr lang="en-US" sz="1600" dirty="0" err="1" smtClean="0"/>
              <a:t>selectie</a:t>
            </a:r>
            <a:r>
              <a:rPr lang="en-US" sz="1600" dirty="0" smtClean="0"/>
              <a:t> </a:t>
            </a:r>
            <a:r>
              <a:rPr lang="en-US" sz="1600" dirty="0" err="1" smtClean="0"/>
              <a:t>gaat</a:t>
            </a:r>
            <a:r>
              <a:rPr lang="en-US" sz="1600" dirty="0" smtClean="0"/>
              <a:t> in de </a:t>
            </a:r>
            <a:r>
              <a:rPr lang="en-US" sz="1600" dirty="0" err="1" smtClean="0"/>
              <a:t>meeste</a:t>
            </a:r>
            <a:r>
              <a:rPr lang="en-US" sz="1600" dirty="0" smtClean="0"/>
              <a:t> </a:t>
            </a:r>
            <a:r>
              <a:rPr lang="en-US" sz="1600" dirty="0" err="1" smtClean="0"/>
              <a:t>gevallen</a:t>
            </a:r>
            <a:r>
              <a:rPr lang="en-US" sz="1600" dirty="0" smtClean="0"/>
              <a:t> via </a:t>
            </a:r>
            <a:r>
              <a:rPr lang="en-US" sz="1600" dirty="0" err="1" smtClean="0"/>
              <a:t>een</a:t>
            </a:r>
            <a:r>
              <a:rPr lang="en-US" sz="1600" dirty="0" smtClean="0"/>
              <a:t> pull down menu </a:t>
            </a:r>
            <a:r>
              <a:rPr lang="en-US" sz="1600" dirty="0" err="1" smtClean="0"/>
              <a:t>rachts</a:t>
            </a:r>
            <a:r>
              <a:rPr lang="en-US" sz="1600" dirty="0" smtClean="0"/>
              <a:t> van het in </a:t>
            </a:r>
            <a:r>
              <a:rPr lang="en-US" sz="1600" dirty="0" err="1" smtClean="0"/>
              <a:t>te</a:t>
            </a:r>
            <a:r>
              <a:rPr lang="en-US" sz="1600" dirty="0" smtClean="0"/>
              <a:t> </a:t>
            </a:r>
            <a:r>
              <a:rPr lang="en-US" sz="1600" dirty="0" err="1" smtClean="0"/>
              <a:t>vullen</a:t>
            </a:r>
            <a:r>
              <a:rPr lang="en-US" sz="1600" dirty="0" smtClean="0"/>
              <a:t> veld</a:t>
            </a:r>
            <a:endParaRPr lang="nl-NL" sz="1600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3131840" y="4149080"/>
            <a:ext cx="1981312" cy="33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20NRBAT/C-</a:t>
            </a:r>
            <a:r>
              <a:rPr lang="en-US" altLang="nl-NL" sz="1600" b="1" dirty="0" err="1" smtClean="0">
                <a:solidFill>
                  <a:srgbClr val="0000CC"/>
                </a:solidFill>
                <a:latin typeface="+mj-lt"/>
              </a:rPr>
              <a:t>cie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03848" y="3717032"/>
            <a:ext cx="41764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31840" y="3717032"/>
            <a:ext cx="1008112" cy="33919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CLAS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03848" y="4581128"/>
            <a:ext cx="41764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3131840" y="4581128"/>
            <a:ext cx="4608512" cy="33919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92075" tIns="46038" rIns="92075" bIns="46038">
            <a:spAutoFit/>
          </a:bodyPr>
          <a:lstStyle/>
          <a:p>
            <a:r>
              <a:rPr lang="en-US" altLang="nl-NL" sz="1600" b="1" dirty="0" err="1" smtClean="0">
                <a:solidFill>
                  <a:srgbClr val="0000CC"/>
                </a:solidFill>
                <a:latin typeface="+mj-lt"/>
              </a:rPr>
              <a:t>Januari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03848" y="5013176"/>
            <a:ext cx="41764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.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3131840" y="5013176"/>
            <a:ext cx="1944216" cy="33919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92075" tIns="46038" rIns="92075" bIns="46038">
            <a:spAutoFit/>
          </a:bodyPr>
          <a:lstStyle/>
          <a:p>
            <a:r>
              <a:rPr lang="en-US" altLang="nl-NL" sz="1600" b="1" dirty="0" smtClean="0">
                <a:solidFill>
                  <a:srgbClr val="0000CC"/>
                </a:solidFill>
                <a:latin typeface="+mj-lt"/>
              </a:rPr>
              <a:t>Jaartal_2022</a:t>
            </a:r>
            <a:endParaRPr lang="nl-NL" altLang="nl-NL" sz="1600" b="1" dirty="0">
              <a:solidFill>
                <a:srgbClr val="0000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5404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75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75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75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75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75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8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75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utoUpdateAnimBg="0"/>
      <p:bldP spid="10" grpId="0" animBg="1"/>
      <p:bldP spid="13" grpId="0" build="p" autoUpdateAnimBg="0"/>
      <p:bldP spid="20" grpId="0" animBg="1"/>
      <p:bldP spid="15" grpId="0" build="p" autoUpdateAnimBg="0"/>
      <p:bldP spid="21" grpId="0" animBg="1"/>
      <p:bldP spid="16" grpId="0" build="p" autoUpdateAnimBg="0"/>
    </p:bldLst>
  </p:timing>
</p:sld>
</file>

<file path=ppt/theme/theme1.xml><?xml version="1.0" encoding="utf-8"?>
<a:theme xmlns:a="http://schemas.openxmlformats.org/drawingml/2006/main" name="Presentatie_CDC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e_Landmacht" id="{5A68BC12-4377-4000-BE11-638B7EB79B70}" vid="{C2419B2E-D9C6-4EC9-A5C1-A40C4876D4E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128B138427DA46BDD9C956C75025AD" ma:contentTypeVersion="22" ma:contentTypeDescription="Create a new document." ma:contentTypeScope="" ma:versionID="0040af519ad24a99806af37eb6126ee9">
  <xsd:schema xmlns:xsd="http://www.w3.org/2001/XMLSchema" xmlns:xs="http://www.w3.org/2001/XMLSchema" xmlns:p="http://schemas.microsoft.com/office/2006/metadata/properties" xmlns:ns2="9e48b14a-0e6a-42f1-9f59-c3992a6e95f7" xmlns:ns3="3a35474a-3d64-48b5-9cde-d8b5c25d2afd" targetNamespace="http://schemas.microsoft.com/office/2006/metadata/properties" ma:root="true" ma:fieldsID="767f1d5743555b2518041f23293c8761" ns2:_="" ns3:_="">
    <xsd:import namespace="9e48b14a-0e6a-42f1-9f59-c3992a6e95f7"/>
    <xsd:import namespace="3a35474a-3d64-48b5-9cde-d8b5c25d2afd"/>
    <xsd:element name="properties">
      <xsd:complexType>
        <xsd:sequence>
          <xsd:element name="documentManagement">
            <xsd:complexType>
              <xsd:all>
                <xsd:element ref="ns2:TaxCatchAllLabel" minOccurs="0"/>
                <xsd:element ref="ns2:l4088b91b7b94deeac56af8f9bd30256" minOccurs="0"/>
                <xsd:element ref="ns2:TaxCatchAll" minOccurs="0"/>
                <xsd:element ref="ns3:Classificatiebron" minOccurs="0"/>
                <xsd:element ref="ns3:Classificatie" minOccurs="0"/>
                <xsd:element ref="ns3:Actor" minOccurs="0"/>
                <xsd:element ref="ns2:Opmerkingen" minOccurs="0"/>
                <xsd:element ref="ns2:Externe_x005f_x0020_identificatie" minOccurs="0"/>
                <xsd:element ref="ns2:Geldig_x005f_x0020_tot" minOccurs="0"/>
                <xsd:element ref="ns2:Onderwerp" minOccurs="0"/>
                <xsd:element ref="ns2:Subonderwerp" minOccurs="0"/>
                <xsd:element ref="ns2:RegistratieLog" minOccurs="0"/>
                <xsd:element ref="ns2:Soort_x005f_x0020_document" minOccurs="0"/>
                <xsd:element ref="ns2:Behandelaar" minOccurs="0"/>
                <xsd:element ref="ns2:Status_x005f_x0020_document" minOccurs="0"/>
                <xsd:element ref="ns2:Deadline" minOccurs="0"/>
                <xsd:element ref="ns2:Herkomst" minOccurs="0"/>
                <xsd:element ref="ns2:Referentie" minOccurs="0"/>
                <xsd:element ref="ns2:SAP_x005f_x002d_nummer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48b14a-0e6a-42f1-9f59-c3992a6e95f7" elementFormDefault="qualified">
    <xsd:import namespace="http://schemas.microsoft.com/office/2006/documentManagement/types"/>
    <xsd:import namespace="http://schemas.microsoft.com/office/infopath/2007/PartnerControls"/>
    <xsd:element name="TaxCatchAllLabel" ma:index="8" nillable="true" ma:displayName="Taxonomy Catch All Column1" ma:hidden="true" ma:list="{55c41a6c-2c29-4301-82c6-56a3d3761d23}" ma:internalName="TaxCatchAllLabel" ma:readOnly="true" ma:showField="CatchAllDataLabel" ma:web="9e48b14a-0e6a-42f1-9f59-c3992a6e95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4088b91b7b94deeac56af8f9bd30256" ma:index="9" nillable="true" ma:taxonomy="true" ma:internalName="l4088b91b7b94deeac56af8f9bd30256" ma:taxonomyFieldName="Type_x0020_Document" ma:displayName="Type Document" ma:readOnly="false" ma:fieldId="{54088b91-b7b9-4dee-ac56-af8f9bd30256}" ma:sspId="3a990bb5-17d9-41c8-882d-88d0cb1adc97" ma:termSetId="341133ca-33c1-4d99-9654-ccaa2bd9dd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5c41a6c-2c29-4301-82c6-56a3d3761d23}" ma:internalName="TaxCatchAll" ma:showField="CatchAllData" ma:web="9e48b14a-0e6a-42f1-9f59-c3992a6e95f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pmerkingen" ma:index="14" nillable="true" ma:displayName="Opmerkingen" ma:internalName="Opmerkingen" ma:readOnly="false">
      <xsd:simpleType>
        <xsd:restriction base="dms:Note">
          <xsd:maxLength value="255"/>
        </xsd:restriction>
      </xsd:simpleType>
    </xsd:element>
    <xsd:element name="Externe_x005f_x0020_identificatie" ma:index="15" nillable="true" ma:displayName="Externe identificatie" ma:internalName="Externe_x0020_identificatie" ma:readOnly="false">
      <xsd:simpleType>
        <xsd:restriction base="dms:Text"/>
      </xsd:simpleType>
    </xsd:element>
    <xsd:element name="Geldig_x005f_x0020_tot" ma:index="16" nillable="true" ma:displayName="Geldig tot" ma:internalName="Geldig_x0020_tot" ma:readOnly="false">
      <xsd:simpleType>
        <xsd:restriction base="dms:DateTime"/>
      </xsd:simpleType>
    </xsd:element>
    <xsd:element name="Onderwerp" ma:index="17" nillable="true" ma:displayName="Onderwerp" ma:internalName="Onderwerp" ma:readOnly="false">
      <xsd:simpleType>
        <xsd:restriction base="dms:Text"/>
      </xsd:simpleType>
    </xsd:element>
    <xsd:element name="Subonderwerp" ma:index="18" nillable="true" ma:displayName="Subonderwerp" ma:internalName="Subonderwerp" ma:readOnly="false">
      <xsd:simpleType>
        <xsd:restriction base="dms:Text"/>
      </xsd:simpleType>
    </xsd:element>
    <xsd:element name="RegistratieLog" ma:index="19" nillable="true" ma:displayName="RegistratieLog" ma:internalName="RegistratieLog" ma:readOnly="false">
      <xsd:simpleType>
        <xsd:restriction base="dms:Note">
          <xsd:maxLength value="255"/>
        </xsd:restriction>
      </xsd:simpleType>
    </xsd:element>
    <xsd:element name="Soort_x005f_x0020_document" ma:index="20" nillable="true" ma:displayName="Soort document" ma:internalName="Soort_x0020_document" ma:readOnly="false">
      <xsd:simpleType>
        <xsd:restriction base="dms:Text"/>
      </xsd:simpleType>
    </xsd:element>
    <xsd:element name="Behandelaar" ma:index="21" nillable="true" ma:displayName="Behandelaar" ma:SearchPeopleOnly="false" ma:internalName="Behandelaa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_x005f_x0020_document" ma:index="22" nillable="true" ma:displayName="Status document" ma:internalName="Status_x0020_document" ma:readOnly="false">
      <xsd:simpleType>
        <xsd:union memberTypes="dms:Text">
          <xsd:simpleType>
            <xsd:restriction base="dms:Choice">
              <xsd:enumeration value="Nieuw"/>
              <xsd:enumeration value="In bewerking"/>
              <xsd:enumeration value="Concept"/>
              <xsd:enumeration value="Definitief"/>
              <xsd:enumeration value="Ter besluitvorming"/>
              <xsd:enumeration value="In behandeling"/>
              <xsd:enumeration value="Afgehandeld"/>
            </xsd:restriction>
          </xsd:simpleType>
        </xsd:union>
      </xsd:simpleType>
    </xsd:element>
    <xsd:element name="Deadline" ma:index="23" nillable="true" ma:displayName="Deadline" ma:internalName="Deadline" ma:readOnly="false">
      <xsd:simpleType>
        <xsd:restriction base="dms:DateTime"/>
      </xsd:simpleType>
    </xsd:element>
    <xsd:element name="Herkomst" ma:index="24" nillable="true" ma:displayName="Herkomst" ma:internalName="Herkomst" ma:readOnly="false">
      <xsd:simpleType>
        <xsd:restriction base="dms:Text"/>
      </xsd:simpleType>
    </xsd:element>
    <xsd:element name="Referentie" ma:index="25" nillable="true" ma:displayName="Referentie" ma:internalName="Referentie" ma:readOnly="false">
      <xsd:simpleType>
        <xsd:restriction base="dms:Text"/>
      </xsd:simpleType>
    </xsd:element>
    <xsd:element name="SAP_x005f_x002d_nummer" ma:index="26" nillable="true" ma:displayName="SAP-nummer" ma:internalName="SAP_x002d_nummer" ma:readOnly="false">
      <xsd:simpleType>
        <xsd:restriction base="dms:Text"/>
      </xsd:simpleType>
    </xsd:element>
    <xsd:element name="_dlc_DocId" ma:index="2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35474a-3d64-48b5-9cde-d8b5c25d2afd" elementFormDefault="qualified">
    <xsd:import namespace="http://schemas.microsoft.com/office/2006/documentManagement/types"/>
    <xsd:import namespace="http://schemas.microsoft.com/office/infopath/2007/PartnerControls"/>
    <xsd:element name="Classificatiebron" ma:index="11" nillable="true" ma:displayName="Classificatiebron" ma:default="GSD; Stcrt. 2014-5937" ma:hidden="true" ma:internalName="Classificatiebron" ma:readOnly="true">
      <xsd:simpleType>
        <xsd:restriction base="dms:Text"/>
      </xsd:simpleType>
    </xsd:element>
    <xsd:element name="Classificatie" ma:index="12" nillable="true" ma:displayName="Classificatie" ma:default="ORG 1.5 (V20)" ma:hidden="true" ma:internalName="Classificatie" ma:readOnly="true">
      <xsd:simpleType>
        <xsd:restriction base="dms:Text"/>
      </xsd:simpleType>
    </xsd:element>
    <xsd:element name="Actor" ma:index="13" nillable="true" ma:displayName="Actor" ma:default="CLAS/11LMB/20NATRBAT/C-CIE" ma:hidden="true" ma:internalName="Actor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48b14a-0e6a-42f1-9f59-c3992a6e95f7">SWR016443-1814732061-77</_dlc_DocId>
    <_dlc_DocIdUrl xmlns="9e48b14a-0e6a-42f1-9f59-c3992a6e95f7">
      <Url>https://dwrd.mindef.nl/sites/SWR016443/_layouts/15/DocIdRedir.aspx?ID=SWR016443-1814732061-77</Url>
      <Description>SWR016443-1814732061-77</Description>
    </_dlc_DocIdUrl>
    <Onderwerp xmlns="9e48b14a-0e6a-42f1-9f59-c3992a6e95f7" xsi:nil="true"/>
    <RegistratieLog xmlns="9e48b14a-0e6a-42f1-9f59-c3992a6e95f7" xsi:nil="true"/>
    <Externe_x005f_x0020_identificatie xmlns="9e48b14a-0e6a-42f1-9f59-c3992a6e95f7" xsi:nil="true"/>
    <Geldig_x005f_x0020_tot xmlns="9e48b14a-0e6a-42f1-9f59-c3992a6e95f7" xsi:nil="true"/>
    <Subonderwerp xmlns="9e48b14a-0e6a-42f1-9f59-c3992a6e95f7" xsi:nil="true"/>
    <Opmerkingen xmlns="9e48b14a-0e6a-42f1-9f59-c3992a6e95f7" xsi:nil="true"/>
    <TaxCatchAll xmlns="9e48b14a-0e6a-42f1-9f59-c3992a6e95f7"/>
    <Status_x005f_x0020_document xmlns="9e48b14a-0e6a-42f1-9f59-c3992a6e95f7" xsi:nil="true"/>
    <Soort_x005f_x0020_document xmlns="9e48b14a-0e6a-42f1-9f59-c3992a6e95f7" xsi:nil="true"/>
    <Behandelaar xmlns="9e48b14a-0e6a-42f1-9f59-c3992a6e95f7">
      <UserInfo>
        <DisplayName/>
        <AccountId xsi:nil="true"/>
        <AccountType/>
      </UserInfo>
    </Behandelaar>
    <Herkomst xmlns="9e48b14a-0e6a-42f1-9f59-c3992a6e95f7" xsi:nil="true"/>
    <Deadline xmlns="9e48b14a-0e6a-42f1-9f59-c3992a6e95f7" xsi:nil="true"/>
    <SAP_x005f_x002d_nummer xmlns="9e48b14a-0e6a-42f1-9f59-c3992a6e95f7" xsi:nil="true"/>
    <l4088b91b7b94deeac56af8f9bd30256 xmlns="9e48b14a-0e6a-42f1-9f59-c3992a6e95f7">
      <Terms xmlns="http://schemas.microsoft.com/office/infopath/2007/PartnerControls"/>
    </l4088b91b7b94deeac56af8f9bd30256>
    <Referentie xmlns="9e48b14a-0e6a-42f1-9f59-c3992a6e95f7" xsi:nil="true"/>
  </documentManagement>
</p:properties>
</file>

<file path=customXml/itemProps1.xml><?xml version="1.0" encoding="utf-8"?>
<ds:datastoreItem xmlns:ds="http://schemas.openxmlformats.org/officeDocument/2006/customXml" ds:itemID="{A035194C-C317-4B99-BB52-3B6DE18B75DB}"/>
</file>

<file path=customXml/itemProps2.xml><?xml version="1.0" encoding="utf-8"?>
<ds:datastoreItem xmlns:ds="http://schemas.openxmlformats.org/officeDocument/2006/customXml" ds:itemID="{E5F0296C-A3DD-4B15-AF39-D43D3D9345A2}"/>
</file>

<file path=customXml/itemProps3.xml><?xml version="1.0" encoding="utf-8"?>
<ds:datastoreItem xmlns:ds="http://schemas.openxmlformats.org/officeDocument/2006/customXml" ds:itemID="{9824D471-67C6-4AD1-83A0-45706A69D98A}"/>
</file>

<file path=customXml/itemProps4.xml><?xml version="1.0" encoding="utf-8"?>
<ds:datastoreItem xmlns:ds="http://schemas.openxmlformats.org/officeDocument/2006/customXml" ds:itemID="{25AA6B25-7401-44EE-829B-BF48E4BAF676}"/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Tijdelijk_bestand_Presentatie_Landmacht</Template>
  <TotalTime>0</TotalTime>
  <Words>661</Words>
  <Application>Microsoft Office PowerPoint</Application>
  <PresentationFormat>On-screen Show (4:3)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Edwardian Script ITC</vt:lpstr>
      <vt:lpstr>Verdana</vt:lpstr>
      <vt:lpstr>Presentatie_CDC</vt:lpstr>
      <vt:lpstr>Invulinstructie Persoonlijke Appellijst</vt:lpstr>
      <vt:lpstr>PAL</vt:lpstr>
      <vt:lpstr>Reiskosten</vt:lpstr>
      <vt:lpstr>PAL</vt:lpstr>
      <vt:lpstr>Toelichting </vt:lpstr>
      <vt:lpstr>Invulinstructie </vt:lpstr>
      <vt:lpstr>Dfe313 </vt:lpstr>
      <vt:lpstr>Invullen persoonsgegevens</vt:lpstr>
      <vt:lpstr>Onderdeel en periode</vt:lpstr>
      <vt:lpstr>Invullen tijd en opkomst reden</vt:lpstr>
      <vt:lpstr>Eigen verklaring</vt:lpstr>
      <vt:lpstr>Ondertekening functionaris</vt:lpstr>
      <vt:lpstr>Invullen door reservistenadministratie</vt:lpstr>
      <vt:lpstr>PowerPoint Presentation</vt:lpstr>
      <vt:lpstr>Aandachtspunten</vt:lpstr>
      <vt:lpstr>Aantal PALs per maand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Invulinstructie Persoonlijke Appellijst</dc:title>
  <dc:creator>Pelt, AJ, van, ELNT</dc:creator>
  <cp:keywords>PAL</cp:keywords>
  <dc:description>20NRBAT/C-cie</dc:description>
  <cp:lastModifiedBy>Pelt, AJ, van, ELNT</cp:lastModifiedBy>
  <cp:revision>17</cp:revision>
  <cp:lastPrinted>2011-09-21T07:52:24Z</cp:lastPrinted>
  <dcterms:created xsi:type="dcterms:W3CDTF">2022-02-28T19:09:18Z</dcterms:created>
  <dcterms:modified xsi:type="dcterms:W3CDTF">2022-02-28T21:51:01Z</dcterms:modified>
  <cp:category>20NRBAT/C-cie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  <property fmtid="{D5CDD505-2E9C-101B-9397-08002B2CF9AE}" pid="10" name="ContentTypeId">
    <vt:lpwstr>0x010100FA128B138427DA46BDD9C956C75025AD</vt:lpwstr>
  </property>
  <property fmtid="{D5CDD505-2E9C-101B-9397-08002B2CF9AE}" pid="11" name="_dlc_DocIdItemGuid">
    <vt:lpwstr>e46b79fc-008c-43b8-8c4f-3c74de34e885</vt:lpwstr>
  </property>
  <property fmtid="{D5CDD505-2E9C-101B-9397-08002B2CF9AE}" pid="12" name="Type Document">
    <vt:lpwstr/>
  </property>
</Properties>
</file>